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70" r:id="rId3"/>
    <p:sldId id="262" r:id="rId4"/>
    <p:sldId id="260" r:id="rId5"/>
    <p:sldId id="375" r:id="rId6"/>
    <p:sldId id="377" r:id="rId7"/>
    <p:sldId id="378" r:id="rId8"/>
    <p:sldId id="376" r:id="rId9"/>
    <p:sldId id="374" r:id="rId10"/>
    <p:sldId id="257" r:id="rId11"/>
    <p:sldId id="261" r:id="rId12"/>
    <p:sldId id="37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2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75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8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96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90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0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93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25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6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3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64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87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key.com/en/products/detail/te-connectivity-passive-product/CPF0201B56K2E1/14007085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mouser.com/ProductDetail/Menlo-Micro/MM5130-03NDB-TR?qs=T%252BzbugeAwjibhPiaJVpzHA%3D%3D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Header-Lystaii-Pin-Connector-Electronic/dp/B06ZZN8L9S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www.digikey.com/en/products/detail/rosenberger/19S201-40ML5/7926834" TargetMode="Externa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98EA-ADC8-7F76-BE0C-479BCE01A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77645"/>
            <a:ext cx="7772400" cy="1677398"/>
          </a:xfrm>
        </p:spPr>
        <p:txBody>
          <a:bodyPr>
            <a:normAutofit fontScale="90000"/>
          </a:bodyPr>
          <a:lstStyle/>
          <a:p>
            <a:r>
              <a:rPr lang="en-US" dirty="0"/>
              <a:t>SP9T Cryogenic Switch Board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9F7182C-C92E-ECA4-E6CE-C0F2D4A0C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4497" y="5199968"/>
            <a:ext cx="6858000" cy="12998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Lafe Spietz</a:t>
            </a:r>
          </a:p>
          <a:p>
            <a:r>
              <a:rPr lang="en-US" dirty="0"/>
              <a:t>NIST</a:t>
            </a:r>
          </a:p>
          <a:p>
            <a:r>
              <a:rPr lang="en-US" dirty="0"/>
              <a:t>2024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C794C6-5A5D-4C7B-7A32-12A74AC9C2C6}"/>
              </a:ext>
            </a:extLst>
          </p:cNvPr>
          <p:cNvSpPr/>
          <p:nvPr/>
        </p:nvSpPr>
        <p:spPr>
          <a:xfrm>
            <a:off x="2570080" y="3901768"/>
            <a:ext cx="3822751" cy="120174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ED16BB9-5D70-A080-D060-C8510246D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02" y="2692399"/>
            <a:ext cx="928790" cy="977672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73DA4A4-15ED-6B88-0EBB-83995378D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51" y="3025587"/>
            <a:ext cx="1034048" cy="271496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E4E72A3-34BA-31A4-955D-6B335E8D69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" t="14689" r="1836" b="14997"/>
          <a:stretch/>
        </p:blipFill>
        <p:spPr>
          <a:xfrm>
            <a:off x="5403131" y="2573750"/>
            <a:ext cx="1528252" cy="107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80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3FCD15-43B4-6ABF-E3BB-D5503F40F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4" t="2578" r="3491" b="3127"/>
          <a:stretch/>
        </p:blipFill>
        <p:spPr>
          <a:xfrm rot="5400000">
            <a:off x="1575950" y="-753911"/>
            <a:ext cx="5992101" cy="81000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D80EFA-94C5-41B9-1233-B34AD9297267}"/>
              </a:ext>
            </a:extLst>
          </p:cNvPr>
          <p:cNvSpPr/>
          <p:nvPr/>
        </p:nvSpPr>
        <p:spPr>
          <a:xfrm>
            <a:off x="3078130" y="6103628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24707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12F2CD-2C6A-D35A-964C-F7377A474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0" b="2912"/>
          <a:stretch/>
        </p:blipFill>
        <p:spPr>
          <a:xfrm>
            <a:off x="1230378" y="901682"/>
            <a:ext cx="6452467" cy="53431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8774D-86FB-970C-4A26-FC6DC79F7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66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Mechanical Drawing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7EB3B4-7F12-3581-3D0D-F8102B649759}"/>
              </a:ext>
            </a:extLst>
          </p:cNvPr>
          <p:cNvSpPr/>
          <p:nvPr/>
        </p:nvSpPr>
        <p:spPr>
          <a:xfrm>
            <a:off x="3078130" y="6103628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30095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15C3A0-1839-BADE-47E8-94C846809C6E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2625D8-00CB-1F5D-EC16-0451272B4EFC}"/>
              </a:ext>
            </a:extLst>
          </p:cNvPr>
          <p:cNvSpPr/>
          <p:nvPr/>
        </p:nvSpPr>
        <p:spPr>
          <a:xfrm>
            <a:off x="446586" y="273377"/>
            <a:ext cx="8621999" cy="581273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Conclusions: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7145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15C3A0-1839-BADE-47E8-94C846809C6E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2625D8-00CB-1F5D-EC16-0451272B4EFC}"/>
              </a:ext>
            </a:extLst>
          </p:cNvPr>
          <p:cNvSpPr/>
          <p:nvPr/>
        </p:nvSpPr>
        <p:spPr>
          <a:xfrm>
            <a:off x="446587" y="273378"/>
            <a:ext cx="8282634" cy="55712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Abstract</a:t>
            </a:r>
          </a:p>
          <a:p>
            <a:pPr algn="ctr"/>
            <a:r>
              <a:rPr lang="en-US" sz="3200" dirty="0"/>
              <a:t>This circuit board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9638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1679C34-2916-7826-0D56-A15511CC5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793" y="3043064"/>
            <a:ext cx="2778673" cy="23004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5DC5B2-6322-D200-3FE5-E32E1FE53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01" t="12954" r="10221" b="3590"/>
          <a:stretch/>
        </p:blipFill>
        <p:spPr>
          <a:xfrm>
            <a:off x="538420" y="866875"/>
            <a:ext cx="1992955" cy="1910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E8429-940B-7024-066C-80424AE31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30216-E908-3C62-A1C5-C22DF7E08DE2}"/>
              </a:ext>
            </a:extLst>
          </p:cNvPr>
          <p:cNvSpPr txBox="1"/>
          <p:nvPr/>
        </p:nvSpPr>
        <p:spPr>
          <a:xfrm>
            <a:off x="-44047" y="257492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https://www.digikey.com/en/products/detail/rosenberger/19S201-40ML5/7926834</a:t>
            </a:r>
            <a:r>
              <a:rPr lang="en-US" dirty="0"/>
              <a:t> </a:t>
            </a:r>
          </a:p>
        </p:txBody>
      </p:sp>
      <p:pic>
        <p:nvPicPr>
          <p:cNvPr id="8" name="Picture 7" descr="Table&#10;&#10;Description automatically generated with low confidence">
            <a:extLst>
              <a:ext uri="{FF2B5EF4-FFF2-40B4-BE49-F238E27FC236}">
                <a16:creationId xmlns:a16="http://schemas.microsoft.com/office/drawing/2014/main" id="{7D227F5B-341C-AC5B-56E2-D77EADE886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0" t="-884" r="63471"/>
          <a:stretch/>
        </p:blipFill>
        <p:spPr>
          <a:xfrm rot="5400000">
            <a:off x="6513824" y="-304627"/>
            <a:ext cx="688355" cy="45719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F3D87F-DF27-D55D-A06C-B9692D6E432A}"/>
              </a:ext>
            </a:extLst>
          </p:cNvPr>
          <p:cNvSpPr txBox="1"/>
          <p:nvPr/>
        </p:nvSpPr>
        <p:spPr>
          <a:xfrm>
            <a:off x="4616049" y="2191819"/>
            <a:ext cx="4614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https://www.amazon.com/Header-Lystaii-Pin-Connector-Electronic/dp/B06ZZN8L9S/</a:t>
            </a:r>
            <a:r>
              <a:rPr lang="en-US" dirty="0"/>
              <a:t>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B14523A-F27E-1663-0C38-FC973D0E4A2C}"/>
              </a:ext>
            </a:extLst>
          </p:cNvPr>
          <p:cNvSpPr/>
          <p:nvPr/>
        </p:nvSpPr>
        <p:spPr>
          <a:xfrm>
            <a:off x="5845723" y="1309426"/>
            <a:ext cx="2523212" cy="4829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0.1” headers, 40 pin strips x1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27FD85D-0944-978D-DFB5-D0554B916AE6}"/>
              </a:ext>
            </a:extLst>
          </p:cNvPr>
          <p:cNvSpPr/>
          <p:nvPr/>
        </p:nvSpPr>
        <p:spPr>
          <a:xfrm>
            <a:off x="273291" y="287493"/>
            <a:ext cx="2523212" cy="7792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Rosenberger 19S201-40ML5 SMP Surface Mount Connector X9</a:t>
            </a:r>
            <a:endParaRPr lang="en-US" sz="13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ED430A4-5461-579D-6AE7-BADBD8813811}"/>
              </a:ext>
            </a:extLst>
          </p:cNvPr>
          <p:cNvSpPr/>
          <p:nvPr/>
        </p:nvSpPr>
        <p:spPr>
          <a:xfrm>
            <a:off x="3078130" y="6103628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DC220C-BF47-87D6-4F5B-EA3CFE100BBC}"/>
              </a:ext>
            </a:extLst>
          </p:cNvPr>
          <p:cNvSpPr txBox="1"/>
          <p:nvPr/>
        </p:nvSpPr>
        <p:spPr>
          <a:xfrm>
            <a:off x="4480338" y="5057880"/>
            <a:ext cx="4661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https://www.mouser.com/ProductDetail/Menlo-Micro/MM5130-03NDB-TR?qs=T%252BzbugeAwjibhPiaJVpzHA%3D%3D</a:t>
            </a:r>
            <a:r>
              <a:rPr lang="en-US" dirty="0"/>
              <a:t>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B775E35-351F-B5E0-1A78-DA3D1BCB2FA0}"/>
              </a:ext>
            </a:extLst>
          </p:cNvPr>
          <p:cNvSpPr/>
          <p:nvPr/>
        </p:nvSpPr>
        <p:spPr>
          <a:xfrm>
            <a:off x="5531523" y="3193927"/>
            <a:ext cx="2523212" cy="4829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Menlo Microwave </a:t>
            </a:r>
          </a:p>
          <a:p>
            <a:pPr algn="ctr"/>
            <a:r>
              <a:rPr lang="en-US" sz="1350" dirty="0"/>
              <a:t>MM5130-03NDB-TR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3BC28F-3233-6726-620C-6D140E773147}"/>
              </a:ext>
            </a:extLst>
          </p:cNvPr>
          <p:cNvSpPr txBox="1"/>
          <p:nvPr/>
        </p:nvSpPr>
        <p:spPr>
          <a:xfrm>
            <a:off x="-604" y="4979317"/>
            <a:ext cx="4661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https://www.digikey.com/en/products/detail/te-connectivity-passive-product/CPF0201B56K2E1/14007085</a:t>
            </a:r>
            <a:r>
              <a:rPr lang="en-US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89BFAE-49E4-2AB6-12EC-A7BA1CB9C8C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538" b="16633"/>
          <a:stretch/>
        </p:blipFill>
        <p:spPr>
          <a:xfrm>
            <a:off x="121269" y="3728298"/>
            <a:ext cx="2675234" cy="1329582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BFB2B7B-D8E7-D962-2AB3-BF182C35F089}"/>
              </a:ext>
            </a:extLst>
          </p:cNvPr>
          <p:cNvSpPr/>
          <p:nvPr/>
        </p:nvSpPr>
        <p:spPr>
          <a:xfrm>
            <a:off x="1896766" y="3489829"/>
            <a:ext cx="2675234" cy="799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TE Connectivity </a:t>
            </a:r>
            <a:r>
              <a:rPr lang="en-US" sz="1400" dirty="0"/>
              <a:t>CPF0201B56K2E1 56 </a:t>
            </a:r>
            <a:r>
              <a:rPr lang="en-US" sz="1400" dirty="0" err="1"/>
              <a:t>Kohm</a:t>
            </a:r>
            <a:r>
              <a:rPr lang="en-US" sz="1400" dirty="0"/>
              <a:t> 0201 surface mount resistor, </a:t>
            </a:r>
            <a:r>
              <a:rPr lang="en-US" sz="1400" dirty="0" err="1"/>
              <a:t>NiCr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80307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146E4CF7-E989-31B9-63CB-6DA4E8DACD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" b="2074"/>
          <a:stretch/>
        </p:blipFill>
        <p:spPr>
          <a:xfrm>
            <a:off x="4572000" y="107144"/>
            <a:ext cx="4295897" cy="58117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5A90F6-CF85-BF06-4F75-E9FF9FC15568}"/>
              </a:ext>
            </a:extLst>
          </p:cNvPr>
          <p:cNvSpPr/>
          <p:nvPr/>
        </p:nvSpPr>
        <p:spPr>
          <a:xfrm>
            <a:off x="3078130" y="6103628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pic>
        <p:nvPicPr>
          <p:cNvPr id="3" name="Picture 2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0E01C24F-CDE8-4109-F4B1-AC5273B31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91" b="5643"/>
          <a:stretch/>
        </p:blipFill>
        <p:spPr>
          <a:xfrm>
            <a:off x="118136" y="0"/>
            <a:ext cx="4295897" cy="603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96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584F9012-6408-E950-6113-ED2454B18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24" y="1072772"/>
            <a:ext cx="4762500" cy="476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352764-07E4-20C6-1CA4-9FE2FD44E535}"/>
              </a:ext>
            </a:extLst>
          </p:cNvPr>
          <p:cNvSpPr txBox="1"/>
          <p:nvPr/>
        </p:nvSpPr>
        <p:spPr>
          <a:xfrm>
            <a:off x="1951961" y="3276152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IN/OUT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1833D2D-D973-8B3A-26EA-C27FB8E5585D}"/>
              </a:ext>
            </a:extLst>
          </p:cNvPr>
          <p:cNvSpPr/>
          <p:nvPr/>
        </p:nvSpPr>
        <p:spPr>
          <a:xfrm>
            <a:off x="2846771" y="3322849"/>
            <a:ext cx="392422" cy="264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3FDE5A-8479-92C2-77DD-6EB9467811B7}"/>
              </a:ext>
            </a:extLst>
          </p:cNvPr>
          <p:cNvSpPr/>
          <p:nvPr/>
        </p:nvSpPr>
        <p:spPr>
          <a:xfrm>
            <a:off x="2978568" y="1875969"/>
            <a:ext cx="381822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75E1C4-CD7E-846C-FCF7-B735EA54D9E2}"/>
              </a:ext>
            </a:extLst>
          </p:cNvPr>
          <p:cNvSpPr/>
          <p:nvPr/>
        </p:nvSpPr>
        <p:spPr>
          <a:xfrm>
            <a:off x="2970541" y="4651052"/>
            <a:ext cx="381822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0497CA-A129-EA3D-A321-AEC4262BCAE3}"/>
              </a:ext>
            </a:extLst>
          </p:cNvPr>
          <p:cNvSpPr/>
          <p:nvPr/>
        </p:nvSpPr>
        <p:spPr>
          <a:xfrm>
            <a:off x="3830784" y="5538764"/>
            <a:ext cx="381822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2DDE61-076C-565C-CAD8-8A7707ADA944}"/>
              </a:ext>
            </a:extLst>
          </p:cNvPr>
          <p:cNvSpPr/>
          <p:nvPr/>
        </p:nvSpPr>
        <p:spPr>
          <a:xfrm>
            <a:off x="4719066" y="4651052"/>
            <a:ext cx="381822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9B6BA3-BEEF-A237-A276-339B5FFA0C89}"/>
              </a:ext>
            </a:extLst>
          </p:cNvPr>
          <p:cNvSpPr/>
          <p:nvPr/>
        </p:nvSpPr>
        <p:spPr>
          <a:xfrm>
            <a:off x="5216642" y="4142185"/>
            <a:ext cx="381822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42BB31-C479-BDAC-E404-2F3171656929}"/>
              </a:ext>
            </a:extLst>
          </p:cNvPr>
          <p:cNvSpPr/>
          <p:nvPr/>
        </p:nvSpPr>
        <p:spPr>
          <a:xfrm>
            <a:off x="6077025" y="3276152"/>
            <a:ext cx="381822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5B87BB-E893-FF4B-3F60-0085B3455D2A}"/>
              </a:ext>
            </a:extLst>
          </p:cNvPr>
          <p:cNvSpPr/>
          <p:nvPr/>
        </p:nvSpPr>
        <p:spPr>
          <a:xfrm>
            <a:off x="5224641" y="2427169"/>
            <a:ext cx="381822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10D0E4-F6F3-A773-2261-FF4A0D5397A3}"/>
              </a:ext>
            </a:extLst>
          </p:cNvPr>
          <p:cNvSpPr/>
          <p:nvPr/>
        </p:nvSpPr>
        <p:spPr>
          <a:xfrm>
            <a:off x="4684316" y="1894700"/>
            <a:ext cx="381822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A945C4-C357-1D86-2433-EEF024C1C0E1}"/>
              </a:ext>
            </a:extLst>
          </p:cNvPr>
          <p:cNvSpPr/>
          <p:nvPr/>
        </p:nvSpPr>
        <p:spPr>
          <a:xfrm>
            <a:off x="3816745" y="1009555"/>
            <a:ext cx="381822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77CCB8-9744-815F-B56F-CA714B2DE59A}"/>
              </a:ext>
            </a:extLst>
          </p:cNvPr>
          <p:cNvSpPr txBox="1"/>
          <p:nvPr/>
        </p:nvSpPr>
        <p:spPr>
          <a:xfrm>
            <a:off x="3792845" y="183280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DDDC8-0607-8CCE-5608-3C8FA8458321}"/>
              </a:ext>
            </a:extLst>
          </p:cNvPr>
          <p:cNvSpPr txBox="1"/>
          <p:nvPr/>
        </p:nvSpPr>
        <p:spPr>
          <a:xfrm>
            <a:off x="3792845" y="321608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5943A1-FD91-EEE3-648F-B15AAB63DC5B}"/>
              </a:ext>
            </a:extLst>
          </p:cNvPr>
          <p:cNvSpPr txBox="1"/>
          <p:nvPr/>
        </p:nvSpPr>
        <p:spPr>
          <a:xfrm>
            <a:off x="3811133" y="461689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352051-5AC0-70F7-BA82-2B68155C861D}"/>
              </a:ext>
            </a:extLst>
          </p:cNvPr>
          <p:cNvSpPr txBox="1"/>
          <p:nvPr/>
        </p:nvSpPr>
        <p:spPr>
          <a:xfrm>
            <a:off x="5182972" y="321608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U2</a:t>
            </a:r>
          </a:p>
        </p:txBody>
      </p:sp>
    </p:spTree>
    <p:extLst>
      <p:ext uri="{BB962C8B-B14F-4D97-AF65-F5344CB8AC3E}">
        <p14:creationId xmlns:p14="http://schemas.microsoft.com/office/powerpoint/2010/main" val="1655087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596509B-D4B2-B452-DEEB-16D0254281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350571"/>
              </p:ext>
            </p:extLst>
          </p:nvPr>
        </p:nvGraphicFramePr>
        <p:xfrm>
          <a:off x="2826387" y="2250033"/>
          <a:ext cx="2409789" cy="3251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971977" imgH="4010025" progId="Excel.Sheet.12">
                  <p:embed/>
                </p:oleObj>
              </mc:Choice>
              <mc:Fallback>
                <p:oleObj name="Worksheet" r:id="rId2" imgW="2971977" imgH="4010025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C183E10-573B-56FD-3FD9-E4A3AA828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26387" y="2250033"/>
                        <a:ext cx="2409789" cy="3251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B5AD00E-C37D-0118-ED7C-225EA8DB5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3"/>
          <a:stretch/>
        </p:blipFill>
        <p:spPr>
          <a:xfrm>
            <a:off x="5347312" y="2222431"/>
            <a:ext cx="3546128" cy="3345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678119-30A5-23C1-8F11-DC66757B0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9" y="1881351"/>
            <a:ext cx="2632060" cy="391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9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4E51A8D0-B71B-0D4F-607D-4A82377CA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7" y="2776197"/>
            <a:ext cx="2884901" cy="2670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E0BF7-8C04-C6EA-473B-0561C09E9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832" y="1401096"/>
            <a:ext cx="2636892" cy="2803622"/>
          </a:xfrm>
          <a:prstGeom prst="rect">
            <a:avLst/>
          </a:prstGeom>
        </p:spPr>
      </p:pic>
      <p:pic>
        <p:nvPicPr>
          <p:cNvPr id="6" name="Picture 5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55049069-0500-0DC2-BDB9-846027865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678" y="2768974"/>
            <a:ext cx="3024567" cy="267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54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1E911-5C3F-7BBD-85F8-6B8DC1E17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74A01-2AEE-8BD8-058E-A605F4B87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856" y="1970203"/>
            <a:ext cx="2763963" cy="3903963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537DBC2-C5C0-1C85-3D7F-663873DA0A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362064"/>
              </p:ext>
            </p:extLst>
          </p:nvPr>
        </p:nvGraphicFramePr>
        <p:xfrm>
          <a:off x="188539" y="2057568"/>
          <a:ext cx="2752494" cy="3714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971977" imgH="4010025" progId="Excel.Sheet.12">
                  <p:embed/>
                </p:oleObj>
              </mc:Choice>
              <mc:Fallback>
                <p:oleObj name="Worksheet" r:id="rId3" imgW="2971977" imgH="4010025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4A9B264-A1FB-231C-A5E0-26D6262FD0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539" y="2057568"/>
                        <a:ext cx="2752494" cy="3714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6C71A5F-865E-7675-6130-526C4FB63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921" y="1896857"/>
            <a:ext cx="2854634" cy="406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8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5816D2-147E-DD76-169A-DB8DFB78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77" y="754145"/>
            <a:ext cx="6835480" cy="508091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20F5263-D4A3-D131-EEE5-F379A32D3EB6}"/>
              </a:ext>
            </a:extLst>
          </p:cNvPr>
          <p:cNvSpPr/>
          <p:nvPr/>
        </p:nvSpPr>
        <p:spPr>
          <a:xfrm>
            <a:off x="3078130" y="6103628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96172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1031</TotalTime>
  <Words>141</Words>
  <Application>Microsoft Office PowerPoint</Application>
  <PresentationFormat>On-screen Show (4:3)</PresentationFormat>
  <Paragraphs>40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Worksheet</vt:lpstr>
      <vt:lpstr>SP9T Cryogenic Switch Board</vt:lpstr>
      <vt:lpstr>PowerPoint Presentation</vt:lpstr>
      <vt:lpstr>Parts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Mechanical Drawing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Spietz, Lafe F. (Fed)</dc:creator>
  <cp:lastModifiedBy>Spietz, Lafe F. (Fed)</cp:lastModifiedBy>
  <cp:revision>37</cp:revision>
  <dcterms:created xsi:type="dcterms:W3CDTF">2024-08-11T02:08:56Z</dcterms:created>
  <dcterms:modified xsi:type="dcterms:W3CDTF">2024-08-18T20:06:17Z</dcterms:modified>
</cp:coreProperties>
</file>